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Corben" panose="020B0604020202020204" charset="0"/>
      <p:regular r:id="rId40"/>
      <p:bold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FNcTClKZ3j9oTvMoXc0mHo88z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72134-8EEC-4172-ABD8-A2A2EE1791EE}" v="8" dt="2023-08-06T04:53:0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customschemas.google.com/relationships/presentationmetadata" Target="meta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8" name="Google Shape;1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3" name="Google Shape;13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2" name="Google Shape;14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9" name="Google Shape;14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8" name="Google Shape;14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5" name="Google Shape;1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5dd80e524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4" name="Google Shape;1454;g25dd80e524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2" name="Google Shape;1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5dd80e524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9" name="Google Shape;1469;g25dd80e524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6" name="Google Shape;1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7" name="Google Shape;147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7" name="Google Shape;14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3" name="Google Shape;1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9" name="Google Shape;14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0" name="Google Shape;15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19" name="Google Shape;15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3" name="Google Shape;15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6" name="Google Shape;13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4" name="Google Shape;1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2" name="Google Shape;1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0" name="Google Shape;1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6" name="Google Shape;1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"/>
          <p:cNvSpPr txBox="1">
            <a:spLocks noGrp="1"/>
          </p:cNvSpPr>
          <p:nvPr>
            <p:ph type="title"/>
          </p:nvPr>
        </p:nvSpPr>
        <p:spPr>
          <a:xfrm>
            <a:off x="38992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Activate EWM-Triggered opportunistic Cross-Docking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7" name="Google Shape;1397;p10"/>
          <p:cNvSpPr txBox="1"/>
          <p:nvPr/>
        </p:nvSpPr>
        <p:spPr>
          <a:xfrm>
            <a:off x="352400" y="785500"/>
            <a:ext cx="822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Spro—Img—SCM EWM—EWM—Cross-process settings—Cross-Docking—Opportunistic Cross-docking—EWM triggered opportunistic Cross-Docking—Activate EWM-triggered opportunistic Cross-Docking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8" name="Google Shape;13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1496075"/>
            <a:ext cx="78673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"/>
          <p:cNvSpPr txBox="1">
            <a:spLocks noGrp="1"/>
          </p:cNvSpPr>
          <p:nvPr>
            <p:ph type="title"/>
          </p:nvPr>
        </p:nvSpPr>
        <p:spPr>
          <a:xfrm>
            <a:off x="199075" y="441025"/>
            <a:ext cx="8520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90" b="1">
                <a:solidFill>
                  <a:srgbClr val="0070C0"/>
                </a:solidFill>
              </a:rPr>
              <a:t>Maintain Stock Determination groups</a:t>
            </a:r>
            <a:endParaRPr sz="2630"/>
          </a:p>
        </p:txBody>
      </p:sp>
      <p:sp>
        <p:nvSpPr>
          <p:cNvPr id="1404" name="Google Shape;1404;p12"/>
          <p:cNvSpPr txBox="1">
            <a:spLocks noGrp="1"/>
          </p:cNvSpPr>
          <p:nvPr>
            <p:ph type="body" idx="1"/>
          </p:nvPr>
        </p:nvSpPr>
        <p:spPr>
          <a:xfrm>
            <a:off x="199075" y="972250"/>
            <a:ext cx="85206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919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Spro—Img—SCM EWM—EWM—Cross-process settings—Stock Determination—Maintain Stock Determination groups</a:t>
            </a:r>
            <a:endParaRPr sz="1600"/>
          </a:p>
        </p:txBody>
      </p:sp>
      <p:pic>
        <p:nvPicPr>
          <p:cNvPr id="1405" name="Google Shape;14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5" y="1735450"/>
            <a:ext cx="7832000" cy="2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"/>
          <p:cNvSpPr txBox="1">
            <a:spLocks noGrp="1"/>
          </p:cNvSpPr>
          <p:nvPr>
            <p:ph type="title"/>
          </p:nvPr>
        </p:nvSpPr>
        <p:spPr>
          <a:xfrm>
            <a:off x="172275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Configure Stock Determination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3"/>
          <p:cNvSpPr txBox="1"/>
          <p:nvPr/>
        </p:nvSpPr>
        <p:spPr>
          <a:xfrm>
            <a:off x="172275" y="852525"/>
            <a:ext cx="82935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Path as above step)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3C3C3C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We need to maintain it because during warehouse task creation with requested stock attributes, the system includes the stocks that possess the permitted attributes in the stock determination.</a:t>
            </a:r>
            <a:endParaRPr/>
          </a:p>
        </p:txBody>
      </p:sp>
      <p:pic>
        <p:nvPicPr>
          <p:cNvPr id="1412" name="Google Shape;14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0" y="1861350"/>
            <a:ext cx="7284575" cy="2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lang="en" sz="2400" b="1">
                <a:solidFill>
                  <a:srgbClr val="0070C0"/>
                </a:solidFill>
              </a:rPr>
              <a:t>Specify Storage Type Search Sequence </a:t>
            </a:r>
            <a:endParaRPr sz="2400" b="1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endParaRPr sz="2400" b="1">
              <a:solidFill>
                <a:srgbClr val="0070C0"/>
              </a:solidFill>
            </a:endParaRPr>
          </a:p>
        </p:txBody>
      </p:sp>
      <p:sp>
        <p:nvSpPr>
          <p:cNvPr id="1418" name="Google Shape;1418;p14"/>
          <p:cNvSpPr txBox="1">
            <a:spLocks noGrp="1"/>
          </p:cNvSpPr>
          <p:nvPr>
            <p:ph type="body" idx="1"/>
          </p:nvPr>
        </p:nvSpPr>
        <p:spPr>
          <a:xfrm>
            <a:off x="311700" y="84460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Assign GR staging area in search seq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9" name="Google Shape;14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1248825"/>
            <a:ext cx="7386475" cy="23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5"/>
          <p:cNvSpPr txBox="1">
            <a:spLocks noGrp="1"/>
          </p:cNvSpPr>
          <p:nvPr>
            <p:ph type="title"/>
          </p:nvPr>
        </p:nvSpPr>
        <p:spPr>
          <a:xfrm>
            <a:off x="419974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Determine Storage type Search seq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25" name="Google Shape;1425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6" name="Google Shape;14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" y="943175"/>
            <a:ext cx="7471650" cy="29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6"/>
          <p:cNvSpPr txBox="1">
            <a:spLocks noGrp="1"/>
          </p:cNvSpPr>
          <p:nvPr>
            <p:ph type="title"/>
          </p:nvPr>
        </p:nvSpPr>
        <p:spPr>
          <a:xfrm>
            <a:off x="412449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Maintain Product group type and product group:</a:t>
            </a:r>
            <a:endParaRPr sz="2100" b="1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32" name="Google Shape;1432;p1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3" name="Google Shape;1433;p16"/>
          <p:cNvSpPr txBox="1"/>
          <p:nvPr/>
        </p:nvSpPr>
        <p:spPr>
          <a:xfrm>
            <a:off x="352750" y="730075"/>
            <a:ext cx="4725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TRANSACTION: /N/SAPAPO/MAT1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4" name="Google Shape;14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143675"/>
            <a:ext cx="7446350" cy="21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6"/>
          <p:cNvSpPr txBox="1"/>
          <p:nvPr/>
        </p:nvSpPr>
        <p:spPr>
          <a:xfrm>
            <a:off x="412450" y="3359900"/>
            <a:ext cx="76842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Maintain stock determination group for product under stock removal control area at warehouse level.</a:t>
            </a:r>
            <a:endParaRPr sz="1350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8"/>
          <p:cNvSpPr txBox="1"/>
          <p:nvPr/>
        </p:nvSpPr>
        <p:spPr>
          <a:xfrm>
            <a:off x="82074" y="4733925"/>
            <a:ext cx="235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1" name="Google Shape;14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" y="835925"/>
            <a:ext cx="8175100" cy="25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8"/>
          <p:cNvSpPr txBox="1"/>
          <p:nvPr/>
        </p:nvSpPr>
        <p:spPr>
          <a:xfrm>
            <a:off x="278900" y="369150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8" name="Google Shape;1448;p19"/>
          <p:cNvSpPr txBox="1"/>
          <p:nvPr/>
        </p:nvSpPr>
        <p:spPr>
          <a:xfrm>
            <a:off x="301825" y="342225"/>
            <a:ext cx="28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 </a:t>
            </a: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(Outbound Case)</a:t>
            </a:r>
            <a:endParaRPr sz="16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449" name="Google Shape;1449;p19"/>
          <p:cNvSpPr txBox="1"/>
          <p:nvPr/>
        </p:nvSpPr>
        <p:spPr>
          <a:xfrm>
            <a:off x="301825" y="730100"/>
            <a:ext cx="81312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running test case for cross docking, keep ready IBD with GR posted and Check Monitor for 9010 stock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0" name="Google Shape;1450;p19"/>
          <p:cNvSpPr txBox="1"/>
          <p:nvPr/>
        </p:nvSpPr>
        <p:spPr>
          <a:xfrm>
            <a:off x="334650" y="101600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Create OBD</a:t>
            </a:r>
            <a:endParaRPr sz="16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1" name="Google Shape;14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416200"/>
            <a:ext cx="7648999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5dd80e5245_0_4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7" name="Google Shape;1457;g25dd80e5245_0_48"/>
          <p:cNvSpPr txBox="1"/>
          <p:nvPr/>
        </p:nvSpPr>
        <p:spPr>
          <a:xfrm>
            <a:off x="242625" y="335125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2.Create WT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8" name="Google Shape;1458;g25dd80e5245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0" y="809150"/>
            <a:ext cx="7575151" cy="30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25dd80e5245_0_48"/>
          <p:cNvSpPr txBox="1"/>
          <p:nvPr/>
        </p:nvSpPr>
        <p:spPr>
          <a:xfrm>
            <a:off x="357500" y="3929400"/>
            <a:ext cx="79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Item has been cross docked - System has picked up the stock from GR staging area! Hence IBD is updated for WT.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1"/>
          <p:cNvSpPr txBox="1">
            <a:spLocks noGrp="1"/>
          </p:cNvSpPr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Check OBD document flow (line item details)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6" name="Google Shape;14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5" y="727350"/>
            <a:ext cx="7854050" cy="2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9" name="Google Shape;1309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5dd80e5245_0_62"/>
          <p:cNvSpPr txBox="1">
            <a:spLocks noGrp="1"/>
          </p:cNvSpPr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3.Check IBD doc flow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g25dd80e5245_0_6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3" name="Google Shape;1473;g25dd80e524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697975"/>
            <a:ext cx="8124775" cy="32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9" name="Google Shape;1479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0" name="Google Shape;1480;p28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lang="en" sz="4100" b="1" dirty="0">
                <a:solidFill>
                  <a:srgbClr val="FFFFFF"/>
                </a:solidFill>
              </a:rPr>
              <a:t>5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2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29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30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1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2" name="Google Shape;1502;p31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3" name="Google Shape;1503;p31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4" name="Google Shape;1504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06" name="Google Shape;1506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p33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23" name="Google Shape;152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7" name="Google Shape;1527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8" name="Google Shape;1528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9" name="Google Shape;152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2" name="Google Shape;1532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3" name="Google Shape;153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35" name="Google Shape;1535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7" name="Google Shape;1537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0" name="Google Shape;1540;p33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6" name="Google Shape;1546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7" name="Google Shape;1547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8" name="Google Shape;1548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3"/>
          <p:cNvGrpSpPr/>
          <p:nvPr/>
        </p:nvGrpSpPr>
        <p:grpSpPr>
          <a:xfrm>
            <a:off x="7825635" y="1191"/>
            <a:ext cx="1318365" cy="5143500"/>
            <a:chOff x="10431463" y="1588"/>
            <a:chExt cx="1757362" cy="6858000"/>
          </a:xfrm>
        </p:grpSpPr>
        <p:grpSp>
          <p:nvGrpSpPr>
            <p:cNvPr id="1319" name="Google Shape;1319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20" name="Google Shape;1320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avLst/>
                <a:gdLst/>
                <a:ahLst/>
                <a:cxnLst/>
                <a:rect l="l" t="t" r="r" b="b"/>
                <a:pathLst>
                  <a:path w="1525588" h="6270626" extrusionOk="0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avLst/>
                <a:gdLst/>
                <a:ahLst/>
                <a:cxnLst/>
                <a:rect l="l" t="t" r="r" b="b"/>
                <a:pathLst>
                  <a:path w="747712" h="3071814" extrusionOk="0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22" name="Google Shape;1322;p3"/>
            <p:cNvSpPr/>
            <p:nvPr/>
          </p:nvSpPr>
          <p:spPr>
            <a:xfrm>
              <a:off x="10431463" y="1588"/>
              <a:ext cx="1757362" cy="6858000"/>
            </a:xfrm>
            <a:custGeom>
              <a:avLst/>
              <a:gdLst/>
              <a:ahLst/>
              <a:cxnLst/>
              <a:rect l="l" t="t" r="r" b="b"/>
              <a:pathLst>
                <a:path w="1757362" h="6858000" extrusionOk="0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10656887" y="1184275"/>
              <a:ext cx="1152526" cy="4722814"/>
            </a:xfrm>
            <a:custGeom>
              <a:avLst/>
              <a:gdLst/>
              <a:ahLst/>
              <a:cxnLst/>
              <a:rect l="l" t="t" r="r" b="b"/>
              <a:pathLst>
                <a:path w="1152526" h="4722814" extrusionOk="0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10920412" y="2770188"/>
              <a:ext cx="381000" cy="1560514"/>
            </a:xfrm>
            <a:custGeom>
              <a:avLst/>
              <a:gdLst/>
              <a:ahLst/>
              <a:cxnLst/>
              <a:rect l="l" t="t" r="r" b="b"/>
              <a:pathLst>
                <a:path w="381000" h="1560514" extrusionOk="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5" name="Google Shape;1325;p3"/>
          <p:cNvGrpSpPr/>
          <p:nvPr/>
        </p:nvGrpSpPr>
        <p:grpSpPr>
          <a:xfrm>
            <a:off x="4355919" y="1568060"/>
            <a:ext cx="3979435" cy="2007381"/>
            <a:chOff x="4595620" y="2090746"/>
            <a:chExt cx="6515292" cy="2676508"/>
          </a:xfrm>
        </p:grpSpPr>
        <p:grpSp>
          <p:nvGrpSpPr>
            <p:cNvPr id="1326" name="Google Shape;1326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7" name="Google Shape;1327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1" extrusionOk="0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62" extrusionOk="0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avLst/>
                <a:gdLst/>
                <a:ahLst/>
                <a:cxnLst/>
                <a:rect l="l" t="t" r="r" b="b"/>
                <a:pathLst>
                  <a:path w="879" h="426" extrusionOk="0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452" extrusionOk="0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4" extrusionOk="0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519" extrusionOk="0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42" extrusionOk="0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90" extrusionOk="0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5" name="Google Shape;1335;p3"/>
            <p:cNvSpPr/>
            <p:nvPr/>
          </p:nvSpPr>
          <p:spPr>
            <a:xfrm>
              <a:off x="8857812" y="3385765"/>
              <a:ext cx="45719" cy="348521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9994047" y="3307856"/>
              <a:ext cx="62254" cy="519495"/>
            </a:xfrm>
            <a:custGeom>
              <a:avLst/>
              <a:gdLst/>
              <a:ahLst/>
              <a:cxnLst/>
              <a:rect l="l" t="t" r="r" b="b"/>
              <a:pathLst>
                <a:path w="63554" h="339868" extrusionOk="0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w="12700" cap="rnd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7" name="Google Shape;1337;p3"/>
          <p:cNvSpPr/>
          <p:nvPr/>
        </p:nvSpPr>
        <p:spPr>
          <a:xfrm>
            <a:off x="7852384" y="0"/>
            <a:ext cx="1291616" cy="1855833"/>
          </a:xfrm>
          <a:custGeom>
            <a:avLst/>
            <a:gdLst/>
            <a:ahLst/>
            <a:cxnLst/>
            <a:rect l="l" t="t" r="r" b="b"/>
            <a:pathLst>
              <a:path w="1721706" h="2474444" extrusionOk="0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3"/>
          <p:cNvSpPr/>
          <p:nvPr/>
        </p:nvSpPr>
        <p:spPr>
          <a:xfrm>
            <a:off x="140729" y="979196"/>
            <a:ext cx="4241514" cy="136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" sz="3300" b="0" i="0" u="none" strike="noStrike" cap="none" dirty="0">
                <a:latin typeface="Quattrocento Sans"/>
                <a:ea typeface="Quattrocento Sans"/>
                <a:cs typeface="Quattrocento Sans"/>
              </a:rPr>
            </a:br>
            <a:r>
              <a:rPr lang="en" sz="33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</a:t>
            </a:r>
            <a:r>
              <a:rPr lang="en" sz="33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en" sz="33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br>
              <a:rPr lang="en" sz="3300" b="0" i="0" u="none" strike="noStrike" cap="none" dirty="0">
                <a:latin typeface="Quattrocento Sans"/>
                <a:ea typeface="Quattrocento Sans"/>
                <a:cs typeface="Quattrocento Sans"/>
              </a:rPr>
            </a:b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3"/>
          <p:cNvSpPr txBox="1"/>
          <p:nvPr/>
        </p:nvSpPr>
        <p:spPr>
          <a:xfrm>
            <a:off x="115631" y="2358647"/>
            <a:ext cx="5226394" cy="132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2700" b="1" i="0" u="none" strike="noStrike" cap="non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"/>
          <p:cNvSpPr txBox="1">
            <a:spLocks noGrp="1"/>
          </p:cNvSpPr>
          <p:nvPr>
            <p:ph type="title" idx="4294967295"/>
          </p:nvPr>
        </p:nvSpPr>
        <p:spPr>
          <a:xfrm>
            <a:off x="597015" y="303006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lang="en" sz="24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</a:t>
            </a:r>
            <a:endParaRPr sz="2400" b="1"/>
          </a:p>
        </p:txBody>
      </p:sp>
      <p:grpSp>
        <p:nvGrpSpPr>
          <p:cNvPr id="1346" name="Google Shape;1346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"/>
          <p:cNvSpPr txBox="1"/>
          <p:nvPr/>
        </p:nvSpPr>
        <p:spPr>
          <a:xfrm>
            <a:off x="544947" y="31828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340360" marR="0" lvl="0" indent="-196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 txBox="1"/>
          <p:nvPr/>
        </p:nvSpPr>
        <p:spPr>
          <a:xfrm>
            <a:off x="278925" y="869575"/>
            <a:ext cx="63003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Detailed discussion on ST type controls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of important controls present at ST type level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execution of different criteria's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of Capacity check different options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Mass upload of Bin master, Packspec &amp; Bin sorting 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0360" lvl="0" indent="-196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"/>
          <p:cNvSpPr txBox="1">
            <a:spLocks noGrp="1"/>
          </p:cNvSpPr>
          <p:nvPr>
            <p:ph type="body" idx="1"/>
          </p:nvPr>
        </p:nvSpPr>
        <p:spPr>
          <a:xfrm>
            <a:off x="457200" y="1026698"/>
            <a:ext cx="8229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process, which uses the processing of goods in a warehouse by using incoming stock directly for outbound processing without storing in warehouse.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EWM triggered opportunistic 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 that works entirely within a single EWM instance and does not need support from other applications or systems. During creation of warehouse tasks for put away or picking, stock determines from docking areas (staging).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05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NOTE: It is mandatory to activate the BADI’s to use this functionality.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5"/>
          <p:cNvSpPr txBox="1"/>
          <p:nvPr/>
        </p:nvSpPr>
        <p:spPr>
          <a:xfrm>
            <a:off x="2635050" y="64650"/>
            <a:ext cx="31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Cross Docking</a:t>
            </a:r>
            <a:endParaRPr sz="24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1" name="Google Shape;1361;p5"/>
          <p:cNvSpPr txBox="1"/>
          <p:nvPr/>
        </p:nvSpPr>
        <p:spPr>
          <a:xfrm>
            <a:off x="3010175" y="513625"/>
            <a:ext cx="35592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"/>
          <p:cNvSpPr txBox="1"/>
          <p:nvPr/>
        </p:nvSpPr>
        <p:spPr>
          <a:xfrm>
            <a:off x="388825" y="746100"/>
            <a:ext cx="7683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Inbound-Triggered Cross docking Process</a:t>
            </a:r>
            <a:endParaRPr sz="13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7" name="Google Shape;1367;p6"/>
          <p:cNvSpPr txBox="1"/>
          <p:nvPr/>
        </p:nvSpPr>
        <p:spPr>
          <a:xfrm>
            <a:off x="347817" y="312703"/>
            <a:ext cx="467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"/>
          <p:cNvSpPr txBox="1"/>
          <p:nvPr/>
        </p:nvSpPr>
        <p:spPr>
          <a:xfrm>
            <a:off x="347825" y="974500"/>
            <a:ext cx="85938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Spro—SCM EWM—EWM—BADI for EWM—Cross process settings—Cross-docking—Opportunistic Cross docking—EWM-Triggered Cross Docking Inbound—Badi: Activation and Adjustment Inbound-Triggered Cross Docking Process</a:t>
            </a:r>
            <a:endParaRPr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9" name="Google Shape;13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1839700"/>
            <a:ext cx="7625300" cy="19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"/>
          <p:cNvSpPr txBox="1"/>
          <p:nvPr/>
        </p:nvSpPr>
        <p:spPr>
          <a:xfrm>
            <a:off x="237900" y="328125"/>
            <a:ext cx="775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Outbound-Triggered Cross docking Process</a:t>
            </a:r>
            <a:endParaRPr sz="1300"/>
          </a:p>
        </p:txBody>
      </p:sp>
      <p:pic>
        <p:nvPicPr>
          <p:cNvPr id="1375" name="Google Shape;13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" y="775175"/>
            <a:ext cx="7752300" cy="15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7"/>
          <p:cNvSpPr txBox="1"/>
          <p:nvPr/>
        </p:nvSpPr>
        <p:spPr>
          <a:xfrm>
            <a:off x="365700" y="2302288"/>
            <a:ext cx="7752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NOTE: Product group types and product groups serve to group products of the same kind. You define a product group type for the criterion with which the product groups are to be formed.</a:t>
            </a:r>
            <a:endParaRPr sz="1250" b="1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7" name="Google Shape;13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00" y="2908750"/>
            <a:ext cx="7880100" cy="1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8"/>
          <p:cNvSpPr txBox="1"/>
          <p:nvPr/>
        </p:nvSpPr>
        <p:spPr>
          <a:xfrm>
            <a:off x="262500" y="246100"/>
            <a:ext cx="465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Define Product Group Types </a:t>
            </a:r>
            <a:endParaRPr sz="1500">
              <a:solidFill>
                <a:srgbClr val="0070C0"/>
              </a:solidFill>
            </a:endParaRPr>
          </a:p>
        </p:txBody>
      </p:sp>
      <p:pic>
        <p:nvPicPr>
          <p:cNvPr id="1383" name="Google Shape;13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744725"/>
            <a:ext cx="7837650" cy="31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"/>
          <p:cNvSpPr txBox="1">
            <a:spLocks noGrp="1"/>
          </p:cNvSpPr>
          <p:nvPr>
            <p:ph type="body" idx="1"/>
          </p:nvPr>
        </p:nvSpPr>
        <p:spPr>
          <a:xfrm>
            <a:off x="317969" y="326969"/>
            <a:ext cx="8175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Product Group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0" name="Google Shape;13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5" y="817438"/>
            <a:ext cx="7795125" cy="2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SAP EWM  EXTENDED WAREHOUSE MANAGEMENT TRAINING</vt:lpstr>
      <vt:lpstr>PowerPoint Presentation</vt:lpstr>
      <vt:lpstr>PowerPoint Presentation</vt:lpstr>
      <vt:lpstr>ST Type controls &amp; Mass upload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Activate EWM-Triggered opportunistic Cross-Docking</vt:lpstr>
      <vt:lpstr>Maintain Stock Determination groups</vt:lpstr>
      <vt:lpstr> Configure Stock Determination </vt:lpstr>
      <vt:lpstr>Specify Storage Type Search Sequence  </vt:lpstr>
      <vt:lpstr>Determine Storage type Search seq</vt:lpstr>
      <vt:lpstr>Maintain Product group type and product group: </vt:lpstr>
      <vt:lpstr>PowerPoint Presentation</vt:lpstr>
      <vt:lpstr>PowerPoint Presentation</vt:lpstr>
      <vt:lpstr>PowerPoint Presentation</vt:lpstr>
      <vt:lpstr>Check OBD document flow (line item details)</vt:lpstr>
      <vt:lpstr>3.Check IBD doc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cp:revision>5</cp:revision>
  <dcterms:modified xsi:type="dcterms:W3CDTF">2023-08-06T04:53:29Z</dcterms:modified>
</cp:coreProperties>
</file>